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6342" y="860895"/>
            <a:ext cx="17991316" cy="1199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ean Chen 2/1/2023"/>
          <p:cNvSpPr txBox="1"/>
          <p:nvPr>
            <p:ph type="body" idx="21"/>
          </p:nvPr>
        </p:nvSpPr>
        <p:spPr>
          <a:xfrm>
            <a:off x="1219200" y="12557025"/>
            <a:ext cx="21945600" cy="605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Dean Chen 2/1/2023</a:t>
            </a:r>
          </a:p>
        </p:txBody>
      </p:sp>
      <p:sp>
        <p:nvSpPr>
          <p:cNvPr id="153" name="What Counties are Leading the EV Sal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292095">
              <a:defRPr spc="-120" sz="12032">
                <a:solidFill>
                  <a:srgbClr val="FFFFFF"/>
                </a:solidFill>
              </a:defRPr>
            </a:lvl1pPr>
          </a:lstStyle>
          <a:p>
            <a:pPr/>
            <a:r>
              <a:t>What Counties are Leading the EV Sales</a:t>
            </a:r>
          </a:p>
        </p:txBody>
      </p:sp>
      <p:sp>
        <p:nvSpPr>
          <p:cNvPr id="154" name="A Data Story about the Global EV Takeov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 Data Story about the Global EV Takeover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creenshot 2023-08-14 at 3.48.54 PM.png" descr="Screenshot 2023-08-14 at 3.48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9420" y="2929403"/>
            <a:ext cx="20025160" cy="944776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UVs Still Dominate the Market"/>
          <p:cNvSpPr txBox="1"/>
          <p:nvPr/>
        </p:nvSpPr>
        <p:spPr>
          <a:xfrm>
            <a:off x="6515862" y="1206020"/>
            <a:ext cx="11352277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SUVs Still Dominate the Market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merging Markets’ EV Appetite"/>
          <p:cNvSpPr txBox="1"/>
          <p:nvPr/>
        </p:nvSpPr>
        <p:spPr>
          <a:xfrm>
            <a:off x="6508242" y="390501"/>
            <a:ext cx="11367517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Emerging Markets’ EV Appetite</a:t>
            </a:r>
          </a:p>
        </p:txBody>
      </p:sp>
      <p:pic>
        <p:nvPicPr>
          <p:cNvPr id="185" name="Screenshot 2023-08-14 at 3.51.18 PM.png" descr="Screenshot 2023-08-14 at 3.51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3994" y="1700422"/>
            <a:ext cx="12396012" cy="11542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1155" y="6583978"/>
            <a:ext cx="10181690" cy="6787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58" name="The sales of electric vehicles had exceeded 10 million for the first time in 2022…"/>
          <p:cNvSpPr txBox="1"/>
          <p:nvPr>
            <p:ph type="body" sz="half" idx="1"/>
          </p:nvPr>
        </p:nvSpPr>
        <p:spPr>
          <a:xfrm>
            <a:off x="1217711" y="2655978"/>
            <a:ext cx="21948578" cy="4128815"/>
          </a:xfrm>
          <a:prstGeom prst="rect">
            <a:avLst/>
          </a:prstGeom>
        </p:spPr>
        <p:txBody>
          <a:bodyPr/>
          <a:lstStyle/>
          <a:p>
            <a:pPr/>
            <a:r>
              <a:t>The sales of electric vehicles had exceeded 10 million for the first time in 2022</a:t>
            </a:r>
          </a:p>
          <a:p>
            <a:pPr/>
            <a:r>
              <a:t>The sales are expected to grow even stronger in 2023, around 14 million</a:t>
            </a:r>
          </a:p>
          <a:p>
            <a:pPr/>
            <a:r>
              <a:t>This presentation uses data to investigate which countries are contributing most to the takeover of electric vehicles.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lobal electric car stock in selected regions, 2010-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89888">
              <a:defRPr spc="-47" sz="4788"/>
            </a:lvl1pPr>
          </a:lstStyle>
          <a:p>
            <a:pPr/>
            <a:r>
              <a:t>Global electric car stock in selected regions, 2010-2022</a:t>
            </a:r>
          </a:p>
        </p:txBody>
      </p:sp>
      <p:pic>
        <p:nvPicPr>
          <p:cNvPr id="161" name="Screenshot 2023-08-14 at 3.25.55 PM.png" descr="Screenshot 2023-08-14 at 3.25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158" y="2355566"/>
            <a:ext cx="16795684" cy="9437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lectric car registrations and sales share in selected countries and regions, 2018-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41120">
              <a:defRPr spc="-46" sz="4620"/>
            </a:lvl1pPr>
          </a:lstStyle>
          <a:p>
            <a:pPr/>
            <a:r>
              <a:t>Electric car registrations and sales share in selected countries and regions, 2018-2022</a:t>
            </a:r>
          </a:p>
        </p:txBody>
      </p:sp>
      <p:pic>
        <p:nvPicPr>
          <p:cNvPr id="164" name="Screenshot 2023-08-14 at 3.27.36 PM.png" descr="Screenshot 2023-08-14 at 3.27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4400" y="2398765"/>
            <a:ext cx="9855201" cy="1092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5255" y="2026694"/>
            <a:ext cx="16573490" cy="11048993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he Chinese Market"/>
          <p:cNvSpPr txBox="1"/>
          <p:nvPr/>
        </p:nvSpPr>
        <p:spPr>
          <a:xfrm>
            <a:off x="8291649" y="635157"/>
            <a:ext cx="7311391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The Chinese Market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shot 2023-08-14 at 3.29.23 PM.png" descr="Screenshot 2023-08-14 at 3.29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7392" y="653878"/>
            <a:ext cx="18969216" cy="1008583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Electric car sales in China have been steadily increasing since 2020, but future trends will warrant further examination given that purchase incentives ended in 2022."/>
          <p:cNvSpPr txBox="1"/>
          <p:nvPr/>
        </p:nvSpPr>
        <p:spPr>
          <a:xfrm>
            <a:off x="2978976" y="11275913"/>
            <a:ext cx="18426048" cy="1521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Electric car sales in China have been steadily increasing since 2020, but future trends will warrant further examination given that purchase incentives ended in 2022.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shot 2023-08-14 at 3.34.42 PM.png" descr="Screenshot 2023-08-14 at 3.34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7254" y="1120310"/>
            <a:ext cx="11249492" cy="1242284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Other Countries’s EV Sales"/>
          <p:cNvSpPr txBox="1"/>
          <p:nvPr/>
        </p:nvSpPr>
        <p:spPr>
          <a:xfrm>
            <a:off x="7338440" y="105070"/>
            <a:ext cx="9707119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Other Countries’s EV Sales</a:t>
            </a:r>
          </a:p>
        </p:txBody>
      </p:sp>
      <p:sp>
        <p:nvSpPr>
          <p:cNvPr id="174" name="Japan,  considering it’s  significant personal vehicle ownership, is lagging behind the rest of the world"/>
          <p:cNvSpPr txBox="1"/>
          <p:nvPr/>
        </p:nvSpPr>
        <p:spPr>
          <a:xfrm>
            <a:off x="19632359" y="5656016"/>
            <a:ext cx="3095323" cy="3351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Japan,  considering it’s  significant personal vehicle ownership, is lagging behind the rest of the world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shot 2023-08-14 at 3.39.10 PM.png" descr="Screenshot 2023-08-14 at 3.39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99" y="736599"/>
            <a:ext cx="12192001" cy="1224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3-08-14 at 3.46.59 PM.png" descr="Screenshot 2023-08-14 at 3.46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396" y="2983367"/>
            <a:ext cx="19701208" cy="995348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What Size of EVs Does Each Country Prefer?"/>
          <p:cNvSpPr txBox="1"/>
          <p:nvPr/>
        </p:nvSpPr>
        <p:spPr>
          <a:xfrm>
            <a:off x="4221479" y="1287571"/>
            <a:ext cx="15941041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What Size of EVs Does Each Country Prefer?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